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21" Type="http://schemas.openxmlformats.org/officeDocument/2006/relationships/slide" Target="slides/slide18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6" Type="http://schemas.openxmlformats.org/officeDocument/2006/relationships/slide" Target="slides/slide3.xml"/><Relationship Id="rId18" Type="http://schemas.openxmlformats.org/officeDocument/2006/relationships/slide" Target="slides/slide15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073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1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0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793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4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2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8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pencv.org/abou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w3schools.com/python/numpy_intro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tplotlib.org/stable/tutorials/introductory/usag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tutorialspoint.com/opencv/opencv_simple_threshold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homepages.inf.ed.ac.uk/rbf/HIPR2/adpthrsh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IMAGE PROCESSING WORKSHOP</a:t>
            </a:r>
            <a:endParaRPr lang="en-US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 OPEN-CV PYTHON</a:t>
            </a:r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9058-42A2-4589-8362-3801CC06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A6441-F245-4A8B-B5F9-6C46B8979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/>
              <a:t>Coloured images</a:t>
            </a:r>
          </a:p>
          <a:p>
            <a:r>
              <a:rPr lang="en-US"/>
              <a:t>Red, Blue and Green are the three primary </a:t>
            </a:r>
            <a:r>
              <a:rPr lang="en-GB" noProof="1"/>
              <a:t>colours</a:t>
            </a:r>
            <a:r>
              <a:rPr lang="en-US"/>
              <a:t> </a:t>
            </a:r>
          </a:p>
          <a:p>
            <a:r>
              <a:rPr lang="en-US"/>
              <a:t>In Open cv it reads an image as BGR </a:t>
            </a:r>
          </a:p>
          <a:p>
            <a:pPr marL="0" indent="0">
              <a:buNone/>
            </a:pPr>
            <a:r>
              <a:rPr lang="en-US"/>
              <a:t>Where:</a:t>
            </a:r>
          </a:p>
          <a:p>
            <a:pPr marL="0" indent="0">
              <a:buNone/>
            </a:pPr>
            <a:r>
              <a:rPr lang="en-US"/>
              <a:t>Blue = (255,0,0)</a:t>
            </a:r>
          </a:p>
          <a:p>
            <a:pPr marL="0" indent="0">
              <a:buNone/>
            </a:pPr>
            <a:r>
              <a:rPr lang="en-US"/>
              <a:t>Green = (0,255,0)</a:t>
            </a:r>
          </a:p>
          <a:p>
            <a:pPr marL="0" indent="0">
              <a:buNone/>
            </a:pPr>
            <a:r>
              <a:rPr lang="en-US"/>
              <a:t>Red = (0,0,255)</a:t>
            </a:r>
          </a:p>
          <a:p>
            <a:pPr marL="0" indent="0">
              <a:buNone/>
            </a:pPr>
            <a:r>
              <a:rPr lang="en-US"/>
              <a:t>On mixing this primary </a:t>
            </a:r>
            <a:r>
              <a:rPr lang="en-GB"/>
              <a:t>colours</a:t>
            </a:r>
            <a:r>
              <a:rPr lang="en-US"/>
              <a:t> we get secondary </a:t>
            </a:r>
            <a:r>
              <a:rPr lang="en-GB"/>
              <a:t>colours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Example : yellow = (0, 255,255)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36B80-09EB-4ED2-9EA0-EB21A98F9E8C}"/>
              </a:ext>
            </a:extLst>
          </p:cNvPr>
          <p:cNvCxnSpPr/>
          <p:nvPr/>
        </p:nvCxnSpPr>
        <p:spPr>
          <a:xfrm>
            <a:off x="5792112" y="2008207"/>
            <a:ext cx="20878" cy="4676384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5097EF-2824-422B-8947-59CB918537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Example: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8FBE79A-FDEC-4AC2-832E-FC52FAC4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7" y="2603333"/>
            <a:ext cx="4338889" cy="24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B39-A984-467A-84AF-BB5720BC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HSV AND HSL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CF599-F113-4C09-ADF0-69DB4B667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Hue Saturation Value = HSV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E3032F5-93F0-4338-8EC6-7731E6873A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3167" y="2597197"/>
            <a:ext cx="3206175" cy="366465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98E27-78DE-47EE-A406-BC37C5CCC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Hue Saturation Lightness = HSL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1734822-95B7-4ED4-A001-4976C9C244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02040" y="2597197"/>
            <a:ext cx="3049292" cy="3664650"/>
          </a:xfrm>
        </p:spPr>
      </p:pic>
    </p:spTree>
    <p:extLst>
      <p:ext uri="{BB962C8B-B14F-4D97-AF65-F5344CB8AC3E}">
        <p14:creationId xmlns:p14="http://schemas.microsoft.com/office/powerpoint/2010/main" val="25948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00D0-2D9A-44A6-942C-8FEB0AA4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Processing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17B6-1727-4E67-A463-4FF9778F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390977" cy="45306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Image processing is the method of performing some operations on an image, in order to get an enhanced image or to extract some useful information from it.</a:t>
            </a:r>
          </a:p>
          <a:p>
            <a:pPr marL="0" indent="0">
              <a:buNone/>
            </a:pPr>
            <a:r>
              <a:rPr lang="en-US" sz="2000" b="1"/>
              <a:t>USES: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Finger print recognition          Hurdle detection           </a:t>
            </a:r>
            <a:r>
              <a:rPr lang="en-US" sz="2000" b="1">
                <a:ea typeface="+mn-lt"/>
                <a:cs typeface="+mn-lt"/>
              </a:rPr>
              <a:t>         X ray    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endParaRPr lang="en-US" sz="20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8F339F-B50C-4CA6-AB37-C636C9E6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83" y="3329800"/>
            <a:ext cx="3012141" cy="17672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5C9147-23E9-40CB-93A6-513D48EF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658" y="3209084"/>
            <a:ext cx="2590800" cy="17621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F2D7087-C96E-4F69-BF5A-10DE7CE8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489" y="3279474"/>
            <a:ext cx="2900082" cy="17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2F90-8A9F-4AEF-B5AE-E3A35B45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Open-CV Using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48E7-8C32-4B1B-9117-25507229A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Open- CV – Open Source Computer Vision</a:t>
            </a:r>
          </a:p>
          <a:p>
            <a:r>
              <a:rPr lang="en-US"/>
              <a:t>Computer Vision is the way of teaching intelligence to the machines and making them see things and process data just like humans beings.</a:t>
            </a:r>
          </a:p>
          <a:p>
            <a:pPr marL="0" indent="0">
              <a:buNone/>
            </a:pPr>
            <a:r>
              <a:rPr lang="en-US" sz="2000" b="1"/>
              <a:t>USE:</a:t>
            </a:r>
          </a:p>
          <a:p>
            <a:pPr marL="0" indent="0">
              <a:buNone/>
            </a:pPr>
            <a:r>
              <a:rPr lang="en-US" sz="2000"/>
              <a:t>Facebook : It detects our faces when we upload an image of us with our friends. This is possible because of FB's face and image recognition technology</a:t>
            </a:r>
            <a:endParaRPr lang="en-US" sz="2000" b="1"/>
          </a:p>
          <a:p>
            <a:pPr marL="0" indent="0">
              <a:buNone/>
            </a:pPr>
            <a:r>
              <a:rPr lang="en-US" sz="2000" b="1"/>
              <a:t>To know more about open-cv: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  <a:hlinkClick r:id="rId2"/>
              </a:rPr>
              <a:t>https://opencv.org/about/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D878752-5A39-43CD-AAB5-4E967848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79" y="4400388"/>
            <a:ext cx="3846393" cy="178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0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0305-DC6F-4F72-87FA-C076AB19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Library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88E1-0C31-4DA7-BEC0-76692E43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It’s a highly optimized Library for performing numerical operations</a:t>
            </a:r>
          </a:p>
          <a:p>
            <a:r>
              <a:rPr lang="en-US" sz="2000"/>
              <a:t>It’s an Array Processing Package Library</a:t>
            </a:r>
          </a:p>
          <a:p>
            <a:r>
              <a:rPr lang="en-US" sz="2000"/>
              <a:t>It showcases High Performance</a:t>
            </a:r>
          </a:p>
          <a:p>
            <a:pPr marL="0" indent="0">
              <a:buNone/>
            </a:pPr>
            <a:r>
              <a:rPr lang="en-US" sz="2000" b="1"/>
              <a:t>To know more about the NumPy Library: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https://www.w3schools.com/python/numpy_intro.asp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ED8804-D74A-4E5B-B7CA-63ED1C9C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" y="4931037"/>
            <a:ext cx="2328581" cy="146707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7E2CD8-0139-4A4B-AA33-795CBBA6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548" y="4830558"/>
            <a:ext cx="4267200" cy="166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5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8B89-1730-4C15-93E4-357C7639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Matplotlib Library And Its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E624-CB0E-4078-A5F4-F4CDD815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2D plotting library which is used with Open-CV images</a:t>
            </a:r>
          </a:p>
          <a:p>
            <a:r>
              <a:rPr lang="en-US"/>
              <a:t>It is used with Open-CV to display graphs, images etc.</a:t>
            </a:r>
          </a:p>
          <a:p>
            <a:pPr marL="0" indent="0">
              <a:buNone/>
            </a:pPr>
            <a:r>
              <a:rPr lang="en-US" b="1"/>
              <a:t>To Know more about Matplotlib: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https://matplotlib.org/stable/tutorials/introductory/usage.html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1EC8B3D-1DC6-4A03-BF3A-DA758D06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06" y="4545853"/>
            <a:ext cx="4099111" cy="9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5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EB75-92BB-48D6-A94F-BE49429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43F4-92E1-4888-8BAE-E8A28551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It is an image segmentation technique use to separate an object from the background.</a:t>
            </a:r>
          </a:p>
          <a:p>
            <a:r>
              <a:rPr lang="en-US"/>
              <a:t>Simple thresholding operation is performed by comparing every pixel value of the image with the threshold value.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To know more about simple thresholding: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https://www.tutorialspoint.com/opencv/opencv_simple_threshold.htm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72BEDB-AAC6-46A8-9BBF-628913CE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342" y="4896325"/>
            <a:ext cx="3897404" cy="18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1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FBC6-22F6-434A-A8E7-077D30F0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A421-5445-420B-B8F0-5CF12AE5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is a method in which the threshold value is calculated for the smaller region of the image. Therefore there will be different threshold values for different regions of the same image.</a:t>
            </a:r>
          </a:p>
          <a:p>
            <a:r>
              <a:rPr lang="en-US"/>
              <a:t>This method is useful for the images having different lighting conditions.</a:t>
            </a:r>
          </a:p>
          <a:p>
            <a:r>
              <a:rPr lang="en-US"/>
              <a:t>To know more about adaptive thresholding: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https://homepages.inf.ed.ac.uk/rbf/HIPR2/adpthrsh.htm</a:t>
            </a:r>
            <a:endParaRPr lang="en-US"/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11513B-A44A-4DB7-85E8-0B5D9CBE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70" y="4151841"/>
            <a:ext cx="4143934" cy="23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2BE684-A81A-4390-A823-973E1C55E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7EC230E-3983-4CB9-83E4-927099D11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2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683E-DB55-45DB-8B39-2D5BE6C1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An Image Obtained?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68BE4F-A4DE-46B4-83E0-35E4A6B95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534333"/>
            <a:ext cx="8595360" cy="2940271"/>
          </a:xfrm>
        </p:spPr>
      </p:pic>
    </p:spTree>
    <p:extLst>
      <p:ext uri="{BB962C8B-B14F-4D97-AF65-F5344CB8AC3E}">
        <p14:creationId xmlns:p14="http://schemas.microsoft.com/office/powerpoint/2010/main" val="7851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702D-079A-4E79-B753-75FA282D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Types Of Sensing Material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BD6007-7945-4A63-B488-491520AD3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045" y="2126086"/>
            <a:ext cx="5748794" cy="3516682"/>
          </a:xfrm>
        </p:spPr>
      </p:pic>
    </p:spTree>
    <p:extLst>
      <p:ext uri="{BB962C8B-B14F-4D97-AF65-F5344CB8AC3E}">
        <p14:creationId xmlns:p14="http://schemas.microsoft.com/office/powerpoint/2010/main" val="103234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A549-FC73-4A44-8F58-92081306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Image Made Up Of?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DB7E3-48B8-4064-97BA-80DF05B9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An Image is made up of pixels and the Intensity and the </a:t>
            </a:r>
            <a:r>
              <a:rPr lang="en-GB" sz="2400"/>
              <a:t>colour</a:t>
            </a:r>
            <a:r>
              <a:rPr lang="en-US" sz="2400"/>
              <a:t> of the image depends on the value of the pixels.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19DC9B4-8B60-492A-98CC-47088624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28" y="2764971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6C89-5157-4863-A674-013500AA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Relationship Between The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6A0C-BBB7-466C-9474-C1BCD6F8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625" y="1828800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 digital Image can be represented as a two dimensional Function f(</a:t>
            </a:r>
            <a:r>
              <a:rPr lang="en-US" err="1"/>
              <a:t>y,x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Where:</a:t>
            </a:r>
          </a:p>
          <a:p>
            <a:pPr marL="285750" indent="-285750"/>
            <a:r>
              <a:rPr lang="en-US"/>
              <a:t>y = rows</a:t>
            </a:r>
          </a:p>
          <a:p>
            <a:pPr marL="285750" indent="-285750"/>
            <a:r>
              <a:rPr lang="en-US"/>
              <a:t>x = columns                                               </a:t>
            </a:r>
          </a:p>
          <a:p>
            <a:pPr marL="0" indent="0">
              <a:buNone/>
            </a:pPr>
            <a:r>
              <a:rPr lang="en-US"/>
              <a:t>p  and q represent the particular pixel </a:t>
            </a:r>
          </a:p>
          <a:p>
            <a:pPr marL="0" indent="0">
              <a:buNone/>
            </a:pPr>
            <a:r>
              <a:rPr lang="en-US"/>
              <a:t>p = f(</a:t>
            </a:r>
            <a:r>
              <a:rPr lang="en-US" err="1"/>
              <a:t>y,x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3360C8-AB14-4418-83DB-CEC647F8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01" y="2915172"/>
            <a:ext cx="3135405" cy="25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B9A5-9B7D-4EEF-BE17-C511C234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Neighbours And Diagonal Neighbours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A7A9-5E26-4F89-AB9B-41B331A6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4 Neighbours[N</a:t>
            </a:r>
            <a:r>
              <a:rPr lang="en-US" b="1" baseline="-25000"/>
              <a:t>4</a:t>
            </a:r>
            <a:r>
              <a:rPr lang="en-US" b="1"/>
              <a:t>P]                                     Diagonal Neighbours[N</a:t>
            </a:r>
            <a:r>
              <a:rPr lang="en-US" b="1" baseline="-25000"/>
              <a:t>D</a:t>
            </a:r>
            <a:r>
              <a:rPr lang="en-US" b="1"/>
              <a:t>P]</a:t>
            </a:r>
          </a:p>
          <a:p>
            <a:pPr marL="0" indent="0">
              <a:buNone/>
            </a:pPr>
            <a:endParaRPr lang="en-US" b="1"/>
          </a:p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F8C137-02FA-49CA-A453-DD6E46947F81}"/>
              </a:ext>
            </a:extLst>
          </p:cNvPr>
          <p:cNvCxnSpPr/>
          <p:nvPr/>
        </p:nvCxnSpPr>
        <p:spPr>
          <a:xfrm>
            <a:off x="5273456" y="1760950"/>
            <a:ext cx="52192" cy="42275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2011A7EA-9518-493C-8895-384AF445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37" y="2755541"/>
            <a:ext cx="3705726" cy="27104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AD8B51-D0C0-4AC1-B12B-01C9FA25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63" y="2537941"/>
            <a:ext cx="3545305" cy="32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6C62-AC17-497D-A047-5718E18C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 Neighbors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7112F-7481-4AE2-8F93-995A35A21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the combination of 4 neighbors and the diagonal neighbors</a:t>
            </a:r>
          </a:p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77EC0F9-2BF4-4FD8-9A7A-DD834C24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95700"/>
            <a:ext cx="2743200" cy="22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863D-FB64-42B1-A885-09C6B404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53747-D86A-4877-B1D1-10BFFE43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012894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/>
              <a:t>Binary Image</a:t>
            </a:r>
            <a:r>
              <a:rPr lang="en-US"/>
              <a:t>                                               </a:t>
            </a:r>
            <a:r>
              <a:rPr lang="en-US" sz="2000" b="1"/>
              <a:t>Example Of a Binary  Image</a:t>
            </a:r>
            <a:endParaRPr lang="en-US"/>
          </a:p>
          <a:p>
            <a:r>
              <a:rPr lang="en-US"/>
              <a:t>These are Black and White images</a:t>
            </a:r>
          </a:p>
          <a:p>
            <a:r>
              <a:rPr lang="en-US"/>
              <a:t>The pixel values are either 0 or 1</a:t>
            </a:r>
          </a:p>
          <a:p>
            <a:pPr marL="0" indent="0">
              <a:buNone/>
            </a:pPr>
            <a:r>
              <a:rPr lang="en-US"/>
              <a:t>    Where:</a:t>
            </a:r>
          </a:p>
          <a:p>
            <a:pPr marL="0" indent="0">
              <a:buNone/>
            </a:pPr>
            <a:r>
              <a:rPr lang="en-US"/>
              <a:t>            0 =dark/black</a:t>
            </a:r>
          </a:p>
          <a:p>
            <a:pPr marL="0" indent="0">
              <a:buNone/>
            </a:pPr>
            <a:r>
              <a:rPr lang="en-US"/>
              <a:t>            1 = white/bright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199244-F52E-4D6B-AE4F-6952FFAB8957}"/>
              </a:ext>
            </a:extLst>
          </p:cNvPr>
          <p:cNvCxnSpPr/>
          <p:nvPr/>
        </p:nvCxnSpPr>
        <p:spPr>
          <a:xfrm>
            <a:off x="5503100" y="1865333"/>
            <a:ext cx="0" cy="447805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4D5C3BD3-F816-4164-B5B1-54712373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15" y="2684810"/>
            <a:ext cx="2928871" cy="30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42E2-003A-44E2-B7E4-AA1329E9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AE8C-DC6E-4034-A2CA-0AC4A7F6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201" y="1995814"/>
            <a:ext cx="44805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Grayscale Image</a:t>
            </a:r>
          </a:p>
          <a:p>
            <a:pPr marL="0" indent="0">
              <a:buNone/>
            </a:pPr>
            <a:r>
              <a:rPr lang="en-US"/>
              <a:t>This image has varying level of brightness and darkness which depends on the value of the pixels</a:t>
            </a:r>
          </a:p>
          <a:p>
            <a:pPr marL="0" indent="0">
              <a:buNone/>
            </a:pPr>
            <a:r>
              <a:rPr lang="en-US"/>
              <a:t>Where:</a:t>
            </a:r>
          </a:p>
          <a:p>
            <a:pPr marL="0" indent="0">
              <a:buNone/>
            </a:pPr>
            <a:r>
              <a:rPr lang="en-US"/>
              <a:t>0 ≤ Pixel Value ≤ 255 </a:t>
            </a:r>
          </a:p>
          <a:p>
            <a:pPr marL="285750" indent="-285750"/>
            <a:r>
              <a:rPr lang="en-US"/>
              <a:t>Represented in Opencv as cv2.IMREAD_GRAYSCALE or by the value 0.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B6542C-67EA-47D8-A7C7-F193113931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Example Of a Grayscale Image</a:t>
            </a:r>
          </a:p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CF19AB8-B12A-4DAE-A6DD-2A1E8CE8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56" y="2696553"/>
            <a:ext cx="3558175" cy="23625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828A63-9B95-4CA4-BDAF-D45C6234F71D}"/>
              </a:ext>
            </a:extLst>
          </p:cNvPr>
          <p:cNvCxnSpPr/>
          <p:nvPr/>
        </p:nvCxnSpPr>
        <p:spPr>
          <a:xfrm>
            <a:off x="5450909" y="1687882"/>
            <a:ext cx="73068" cy="491646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5757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